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2" r:id="rId2"/>
    <p:sldId id="261" r:id="rId3"/>
    <p:sldId id="263" r:id="rId4"/>
    <p:sldId id="266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1" r:id="rId1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A858D-E45E-4773-8374-E5009FD74A34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DF73-EF56-47A8-8F63-769536AD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3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DF73-EF56-47A8-8F63-769536ADFA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4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9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5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7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4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pic>
        <p:nvPicPr>
          <p:cNvPr id="8" name="Picture 4" descr="C:\Users\ОРиЛД\Desktop\Для журнала\banner-gosuslugi_big_14841989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94" y="3230216"/>
            <a:ext cx="78266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65049" y="1268760"/>
            <a:ext cx="8609539" cy="179316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/>
            <a:r>
              <a:rPr lang="ru-RU" sz="400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Разрешительная и                   лицензионная деятельность </a:t>
            </a:r>
            <a:br>
              <a:rPr lang="ru-RU" sz="400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МТУ Ространснадзора по СФО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</p:nvPr>
        </p:nvGraphicFramePr>
        <p:xfrm>
          <a:off x="888915" y="1465442"/>
          <a:ext cx="7366170" cy="491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435"/>
                <a:gridCol w="1828435"/>
                <a:gridCol w="1854650"/>
                <a:gridCol w="1854650"/>
              </a:tblGrid>
              <a:tr h="33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государственной услуги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подуслуги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Ссылка на ЕПГУ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442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специального разрешения на движение по автомобильным дорогам транспортного средства, осуществляющего перевозки опасных грузов (в электронном виде, реестровая запись)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специального разрешения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spc="10">
                          <a:effectLst/>
                        </a:rPr>
                        <a:t>https://www.gosuslugi.ru/55290/2/info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72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Переоформление специального разрешения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spc="10">
                          <a:effectLst/>
                        </a:rPr>
                        <a:t>https://www.gosuslugi.ru/55290/1/info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154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заключения, удостоверяющего выполнение условий регистрации остановочных пунктов в реестре остановочных пунктов по межрегиональным маршрутам регулярных перевозок, установленных в отношении остановочного пункта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Предоставление заключения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spc="10">
                          <a:effectLst/>
                        </a:rPr>
                        <a:t>https://gosuslugi.ru/619923/1/form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08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свидетельств о профессиональной подготовке консультантов по вопросам безопасности перевозки опасных грузов автомобильным транспортом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(на бумажном носителе)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документов (свидетельства)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08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свидетельств о профессиональной подготовке консультантов по вопросам безопасности перевозки опасных грузов автомобильным транспортом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(через ЕПГУ)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Выдача документов (свидетельства)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https://www.gosuslugi.ru/619543/1/form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9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7410" y="53008"/>
            <a:ext cx="9144000" cy="6858000"/>
            <a:chOff x="-4990" y="-99392"/>
            <a:chExt cx="9144000" cy="6858000"/>
          </a:xfrm>
        </p:grpSpPr>
        <p:pic>
          <p:nvPicPr>
            <p:cNvPr id="13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36501"/>
              </p:ext>
            </p:extLst>
          </p:nvPr>
        </p:nvGraphicFramePr>
        <p:xfrm>
          <a:off x="101236" y="1165313"/>
          <a:ext cx="9042764" cy="5570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601"/>
                <a:gridCol w="2244601"/>
                <a:gridCol w="2276781"/>
                <a:gridCol w="2276781"/>
              </a:tblGrid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государственной услуги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  <a:r>
                        <a:rPr lang="ru-RU" sz="1000" dirty="0" err="1">
                          <a:effectLst/>
                        </a:rPr>
                        <a:t>подуслуги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Ссылка на ЕПГУ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611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Выдача специального разрешения на движение по автомобильным дорогам транспортного средства, осуществляющего перевозки опасных грузов (в электронном виде, реестровая запись)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Выдача специального разрешения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spc="10" dirty="0" smtClean="0">
                          <a:effectLst/>
                        </a:rPr>
                        <a:t>https://www.gosuslugi.ru/610093/1/form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97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Переоформление специального разрешения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spc="10" dirty="0">
                          <a:effectLst/>
                        </a:rPr>
                        <a:t>https://www.gosuslugi.ru/55290/1/info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46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Выдача заключения, удостоверяющего выполнение условий регистрации остановочных пунктов в реестре остановочных пунктов по межрегиональным маршрутам регулярных перевозок, установленных в отношении остановочного пункта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Предоставление заключения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spc="10" dirty="0">
                          <a:effectLst/>
                        </a:rPr>
                        <a:t>https://gosuslugi.ru/619923/1/form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253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Выдача свидетельств о профессиональной подготовке консультантов по вопросам безопасности перевозки опасных грузов автомобильным транспортом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(на бумажном носителе)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Выдача документов (свидетельства)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  <a:tr h="1253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Выдача свидетельств о профессиональной подготовке консультантов по вопросам безопасности перевозки опасных грузов автомобильным транспортом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(через ЕПГУ)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Выдача документов (свидетельства)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https://www.gosuslugi.ru/619543/1/form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56" marR="505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03" y="-99392"/>
            <a:ext cx="9144000" cy="6858000"/>
            <a:chOff x="903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pic>
        <p:nvPicPr>
          <p:cNvPr id="17411" name="Picture 3" descr="C:\Users\ОРиЛД\Desktop\Для журнала\slide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9" y="1159524"/>
            <a:ext cx="7608288" cy="56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03" y="-99392"/>
            <a:ext cx="9144000" cy="6858000"/>
            <a:chOff x="903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4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sp>
        <p:nvSpPr>
          <p:cNvPr id="8" name="Объект 2"/>
          <p:cNvSpPr txBox="1">
            <a:spLocks/>
          </p:cNvSpPr>
          <p:nvPr/>
        </p:nvSpPr>
        <p:spPr>
          <a:xfrm>
            <a:off x="385038" y="1196753"/>
            <a:ext cx="8363943" cy="21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64405" y="5013176"/>
            <a:ext cx="51845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ОРиЛД\Desktop\Для журнала\gosuslu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3" y="1268759"/>
            <a:ext cx="7128792" cy="37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6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sp>
        <p:nvSpPr>
          <p:cNvPr id="9" name="Заголовок 7"/>
          <p:cNvSpPr txBox="1">
            <a:spLocks/>
          </p:cNvSpPr>
          <p:nvPr/>
        </p:nvSpPr>
        <p:spPr>
          <a:xfrm>
            <a:off x="323528" y="831233"/>
            <a:ext cx="8352928" cy="1013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МТУ Ространснадзора по СФО предоставляются следующие государственные услуги: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>
          <a:xfrm>
            <a:off x="251520" y="1700808"/>
            <a:ext cx="8640960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Лицензирование деятельности по перевозкам пассажиров и иных лиц автобусами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Допуск российских перевозчиков к осуществлению международных автомобильных перевозок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Выдача специальных разрешений на движение по автомобильным дорогам транспортного средства, осуществляющего перевозки опасных грузов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Выдача специальных разрешений на осуществление международных автомобильных перевозок опасных грузов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Выдача свидетельств о подготовке водителей автотранспортных средств, перевозящих опасные грузы, и документы (удостоверения) об утверждении курсов такой подготовки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Выдача свидетельств о подготовке консультантов по вопросам безопасности перевозки опасных грузов автомобильным транспортом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Выдача заключений, удостоверяющих выполнение условий регистрации остановочных пунктов в реестре остановочных пунктов по межрегиональным маршрутам регулярных перевозок, установленных в отношении остановочного пункта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Прием и учет уведомлений о начале осуществления юридическими лицами и индивидуальными предпринимателями отдельных видов работ и услуг по перечню, утвержденному Правительством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sp>
        <p:nvSpPr>
          <p:cNvPr id="8" name="Объект 2"/>
          <p:cNvSpPr txBox="1">
            <a:spLocks/>
          </p:cNvSpPr>
          <p:nvPr/>
        </p:nvSpPr>
        <p:spPr>
          <a:xfrm>
            <a:off x="385038" y="1196752"/>
            <a:ext cx="8363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настоящий момент на Едином портале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государственных и муниципальных услуг (функций)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реализована возможность получения всех государственных услуг, предоставляемых                МТУ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СФО, в электронном виде.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Рекомендуем использовать данный сервис подачи заявлений в качестве приоритетного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Юридической разницы между способами подачи заявления нет. Но получить услугу через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проще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быстрее.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ОРиЛД\Desktop\Для журнала\gosuslu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66" y="4149080"/>
            <a:ext cx="4869620" cy="25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pic>
        <p:nvPicPr>
          <p:cNvPr id="6147" name="Picture 3" descr="C:\Users\ОРиЛД\Desktop\Для журнала\gospreim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3" t="15017" b="22374"/>
          <a:stretch/>
        </p:blipFill>
        <p:spPr bwMode="auto">
          <a:xfrm>
            <a:off x="1915967" y="1040026"/>
            <a:ext cx="4582082" cy="18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РиЛД\Desktop\Для журнала\gosprei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0"/>
          <a:stretch/>
        </p:blipFill>
        <p:spPr bwMode="auto">
          <a:xfrm>
            <a:off x="6660232" y="800207"/>
            <a:ext cx="1728191" cy="22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09100" y="2887641"/>
            <a:ext cx="83393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Подать электронное заявление возможно в любое время, независимо от времени суток, праздничных и выходных дней, через любой компьютер,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имеющий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выход 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Чтобы получить услугу, вам не придется выходить из дома или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рабочего места.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Исключается необходимость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предоставления документов, имеющихся в распоряжении государственных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органов.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Имеется возможность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получения информации о ходе предоставления государственной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услуги.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Сокращаются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сроки предоставления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услуг.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некорректном заполнении заявления консультации о правильности заполнения предоставляются в электронном виде. Если в заявлении допущены ошибки либо неточности, то заявление будет возвращено с подробным разъяснением причин возврата с указанием на требования нормативных актов.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Юридической разницы между способами подачи заявления нет. Но получить услугу через портал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проще и быстрее.</a:t>
            </a:r>
          </a:p>
          <a:p>
            <a:pPr>
              <a:buFont typeface="Wingdings" pitchFamily="2" charset="2"/>
              <a:buChar char="v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/>
          </a:p>
          <a:p>
            <a:pPr>
              <a:buFont typeface="Wingdings" pitchFamily="2" charset="2"/>
              <a:buChar char="v"/>
            </a:pPr>
            <a:endParaRPr lang="ru-RU" sz="1900" dirty="0" smtClean="0"/>
          </a:p>
          <a:p>
            <a:pPr>
              <a:buFont typeface="Wingdings" pitchFamily="2" charset="2"/>
              <a:buChar char="v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120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1693" b="5843"/>
          <a:stretch/>
        </p:blipFill>
        <p:spPr bwMode="auto">
          <a:xfrm>
            <a:off x="19235" y="1268760"/>
            <a:ext cx="910553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19" b="5406"/>
          <a:stretch/>
        </p:blipFill>
        <p:spPr bwMode="auto">
          <a:xfrm>
            <a:off x="33953" y="1412776"/>
            <a:ext cx="9076094" cy="493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94671"/>
              </p:ext>
            </p:extLst>
          </p:nvPr>
        </p:nvGraphicFramePr>
        <p:xfrm>
          <a:off x="156166" y="1196752"/>
          <a:ext cx="8880329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173"/>
                <a:gridCol w="2345906"/>
                <a:gridCol w="2147711"/>
                <a:gridCol w="2379539"/>
              </a:tblGrid>
              <a:tr h="680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государственной услуги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подуслуги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Ссылка на ЕПГУ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77465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Лицензирование деятельности по перевозкам пассажиров и иных лиц автобусами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Предоставление лицензии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>
                          <a:effectLst/>
                        </a:rPr>
                        <a:t>https://www.gosuslugi.ru/600355/1/form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58098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Внесение изменений в реестр лицензий в части добавления работ (услуг)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 dirty="0">
                          <a:effectLst/>
                        </a:rPr>
                        <a:t>https://www.gosuslugi.ru/600375/1/form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58098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Внесение изменений в реестр лицензий в части включения сведений об автобусе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7746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Внесение изменений в реестр лицензий в части изменения сведений об автобусе или об исключении автобуса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38732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Внесение изменений в реестр лицензий в иных случаях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1936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Прекращение лицензии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 dirty="0">
                          <a:effectLst/>
                        </a:rPr>
                        <a:t>https://www.gosuslugi.ru/600364/1/form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968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Допуск российских перевозчиков к осуществлению международных автомобильных перевозок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Предоставление допуска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 dirty="0">
                          <a:effectLst/>
                        </a:rPr>
                        <a:t>https://www.gosuslugi.ru/609953/1/form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  <a:tr h="38732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Внесение изменений в реестр допусков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4" marR="576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457200" y="1587167"/>
          <a:ext cx="8229600" cy="5090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092"/>
                <a:gridCol w="2174004"/>
                <a:gridCol w="1990332"/>
                <a:gridCol w="2205172"/>
              </a:tblGrid>
              <a:tr h="600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государственной услуги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подуслуги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Ссылка на ЕПГУ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857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свидетельств о подготовке водителей автотранспортных средств, перевозящих опасные грузы (на бумажном носителе)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343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Продление срока действия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171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Замена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343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Изменение персональных данных, указанных в свидетельстве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857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свидетельств о подготовке водителей автотранспортных средств, перевозящих опасные грузы (в электронном виде)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spc="10">
                          <a:effectLst/>
                        </a:rPr>
                        <a:t>https://www.gosuslugi.ru/611085/1/form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343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Продление срока действия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171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Замена свидетельства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343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Изменение персональных данных, указанных в свидетельстве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364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Прекращение действия удостоверения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1669"/>
              </p:ext>
            </p:extLst>
          </p:nvPr>
        </p:nvGraphicFramePr>
        <p:xfrm>
          <a:off x="143508" y="1196752"/>
          <a:ext cx="8856984" cy="525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896"/>
                <a:gridCol w="2339740"/>
                <a:gridCol w="2142065"/>
                <a:gridCol w="2373283"/>
              </a:tblGrid>
              <a:tr h="676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государственной услуги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подуслуги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Ссылка на ЕПГУ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1204425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свидетельств о подготовке водителей автотранспортных средств, перевозящих опасные грузы (на бумажном носителе)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</a:tr>
              <a:tr h="39551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Продление срока действия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</a:tr>
              <a:tr h="1933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</a:tr>
              <a:tr h="5977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персональных данных, указанных в свидетельстве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</a:tr>
              <a:tr h="1002196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свидетельств о подготовке водителей автотранспортных средств, перевозящих опасные грузы (в электронном виде)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111" marR="60111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https://www.gosuslugi.ru/611085/1/form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1" marR="60111" marT="0" marB="0" anchor="ctr"/>
                </a:tc>
              </a:tr>
              <a:tr h="39551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Продление срока действия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111" marR="6011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1933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свидетельства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111" marR="6011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  <a:tr h="5977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персональных данных, указанных в свидетельстве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111" marR="6011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695509"/>
              </p:ext>
            </p:extLst>
          </p:nvPr>
        </p:nvGraphicFramePr>
        <p:xfrm>
          <a:off x="179512" y="1412774"/>
          <a:ext cx="8784976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613"/>
                <a:gridCol w="2180613"/>
                <a:gridCol w="2211875"/>
                <a:gridCol w="2211875"/>
              </a:tblGrid>
              <a:tr h="72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государственной услуги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подуслуги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Ссылка на ЕПГУ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документов (удостоверений) об утверждении курсов подготовки водителей автотранспортных средств, перевозящих опасные грузы (на бумажном носителе)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документов (удостоверений)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прекращение действия удостоверения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9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дубликата удостоверения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документов (удостоверений) об утверждении курсов подготовки водителей автотранспортных средств, перевозящих опасные грузы (в электронном виде)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документов (удостоверений)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spc="10">
                          <a:effectLst/>
                        </a:rPr>
                        <a:t>https://www.gosuslugi.ru/610286/1/form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3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Прекращение действия удостоверения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специальных разрешений на осуществление международных автомобильных перевозок опасных грузов (на бумажном носителе)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специального разрешения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Переоформление специальных разрешений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2019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специальных разрешений на осуществление международных автомобильных перевозок опасных грузов (в электронном виде)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Выдача специального разрешения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spc="10">
                          <a:effectLst/>
                        </a:rPr>
                        <a:t>https://www.gosuslugi.ru/16794/1/info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Переоформление специальных разрешений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4990" y="-99392"/>
            <a:ext cx="9144000" cy="6858000"/>
            <a:chOff x="-4990" y="-99392"/>
            <a:chExt cx="9144000" cy="6858000"/>
          </a:xfrm>
        </p:grpSpPr>
        <p:pic>
          <p:nvPicPr>
  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0" y="-9939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Герб ФС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8219848" y="132383"/>
              <a:ext cx="649287" cy="66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79535" y="233983"/>
              <a:ext cx="5040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prstClr val="white"/>
                  </a:solidFill>
                  <a:latin typeface="Constantia" pitchFamily="18" charset="0"/>
                </a:rPr>
                <a:t>Федеральная служба по надзору в сфере транспорта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31282"/>
              </p:ext>
            </p:extLst>
          </p:nvPr>
        </p:nvGraphicFramePr>
        <p:xfrm>
          <a:off x="107504" y="1196753"/>
          <a:ext cx="8928992" cy="518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361"/>
                <a:gridCol w="2216361"/>
                <a:gridCol w="2248135"/>
                <a:gridCol w="2248135"/>
              </a:tblGrid>
              <a:tr h="72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государственной услуги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подуслуги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срок предоставления, рабочие дни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Ссылка на ЕПГУ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документов (удостоверений) об утверждении курсов подготовки водителей автотранспортных средств, перевозящих опасные грузы (на бумажном носителе)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документов (удостоверений)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прекращение действия удостоверения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дубликата удостоверения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4039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документов (удостоверений) об утверждении курсов подготовки водителей автотранспортных средств, перевозящих опасные грузы (в электронном виде)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документов (удостоверений)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spc="10" dirty="0">
                          <a:effectLst/>
                        </a:rPr>
                        <a:t>https://www.gosuslugi.ru/610286/1/form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3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Прекращение действия удостоверения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специальных разрешений на осуществление международных автомобильных перевозок опасных грузов (на бумажном носителе)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специального разрешения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Переоформление специальных разрешений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2019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специальных разрешений на осуществление международных автомобильных перевозок опасных грузов (в электронном виде)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Выдача специального разрешения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spc="10" dirty="0" smtClean="0">
                          <a:effectLst/>
                        </a:rPr>
                        <a:t>https://www.gosuslugi.ru/610160/1/form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</a:tr>
              <a:tr h="81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Переоформление специальных разрешений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2" marR="564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5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1230</Words>
  <Application>Microsoft Office PowerPoint</Application>
  <PresentationFormat>Экран (4:3)</PresentationFormat>
  <Paragraphs>265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Разрешительная и лицензионная деятельность МТУ Ространснадзора по СФО</dc:title>
  <dc:creator>Владислав Мелкозеров</dc:creator>
  <cp:lastModifiedBy>Мелкозеров В. В.</cp:lastModifiedBy>
  <cp:revision>23</cp:revision>
  <cp:lastPrinted>2023-08-24T01:58:34Z</cp:lastPrinted>
  <dcterms:created xsi:type="dcterms:W3CDTF">2023-08-23T07:00:40Z</dcterms:created>
  <dcterms:modified xsi:type="dcterms:W3CDTF">2023-08-24T02:03:10Z</dcterms:modified>
</cp:coreProperties>
</file>